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61" r:id="rId3"/>
    <p:sldId id="257" r:id="rId4"/>
    <p:sldId id="258" r:id="rId5"/>
    <p:sldId id="294" r:id="rId6"/>
    <p:sldId id="295" r:id="rId7"/>
    <p:sldId id="296" r:id="rId8"/>
    <p:sldId id="263" r:id="rId9"/>
    <p:sldId id="264" r:id="rId10"/>
    <p:sldId id="265" r:id="rId11"/>
    <p:sldId id="297" r:id="rId12"/>
    <p:sldId id="267" r:id="rId13"/>
    <p:sldId id="268" r:id="rId14"/>
    <p:sldId id="269" r:id="rId15"/>
    <p:sldId id="271" r:id="rId16"/>
    <p:sldId id="283" r:id="rId17"/>
    <p:sldId id="272" r:id="rId18"/>
    <p:sldId id="274" r:id="rId19"/>
    <p:sldId id="284" r:id="rId20"/>
    <p:sldId id="293" r:id="rId21"/>
    <p:sldId id="299" r:id="rId22"/>
    <p:sldId id="300" r:id="rId23"/>
    <p:sldId id="301" r:id="rId24"/>
    <p:sldId id="278" r:id="rId25"/>
    <p:sldId id="286" r:id="rId26"/>
    <p:sldId id="298" r:id="rId27"/>
    <p:sldId id="280" r:id="rId28"/>
    <p:sldId id="291" r:id="rId29"/>
    <p:sldId id="292" r:id="rId30"/>
    <p:sldId id="285" r:id="rId31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1513" autoAdjust="0"/>
  </p:normalViewPr>
  <p:slideViewPr>
    <p:cSldViewPr snapToGrid="0">
      <p:cViewPr varScale="1">
        <p:scale>
          <a:sx n="82" d="100"/>
          <a:sy n="82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FF784-E90F-42BE-8DDB-137CBF33A625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4A46F-0F11-4E5B-91EE-47C56C7B7A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73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EABDD-C8B7-4372-A2E4-27F98FB93C4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650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chromium</a:t>
            </a:r>
            <a:r>
              <a:rPr kumimoji="1" lang="ja-JP" altLang="en-US" dirty="0"/>
              <a:t>は日本語入力が対応していない。</a:t>
            </a:r>
            <a:r>
              <a:rPr kumimoji="1" lang="en-US" altLang="ja-JP" dirty="0" err="1"/>
              <a:t>firefox</a:t>
            </a:r>
            <a:r>
              <a:rPr kumimoji="1" lang="ja-JP" altLang="en-US" dirty="0"/>
              <a:t>で確認する。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dirty="0" err="1"/>
              <a:t>Mozc</a:t>
            </a:r>
            <a:r>
              <a:rPr lang="ja-JP" altLang="en-US" dirty="0"/>
              <a:t>（</a:t>
            </a:r>
            <a:r>
              <a:rPr kumimoji="1" lang="ja-JP" altLang="en-US" dirty="0"/>
              <a:t>日本語入力システム</a:t>
            </a:r>
            <a:r>
              <a:rPr lang="ja-JP" altLang="en-US" dirty="0"/>
              <a:t>）</a:t>
            </a:r>
            <a:r>
              <a:rPr kumimoji="1" lang="ja-JP" altLang="en-US" dirty="0"/>
              <a:t>をインストールして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lang="ja-JP" altLang="en-US" dirty="0"/>
              <a:t>日本語入力ができるか確認する。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6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--break-system-packages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年の更新で</a:t>
            </a:r>
            <a:r>
              <a:rPr kumimoji="1" lang="en-US" altLang="ja-JP" dirty="0"/>
              <a:t>pip</a:t>
            </a:r>
            <a:r>
              <a:rPr kumimoji="1" lang="ja-JP" altLang="en-US" dirty="0"/>
              <a:t>準拠じゃないものをインストールできないように設定された。その設定を取り払ってインストールするためのフラグ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199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213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最新版をインストールするなら　</a:t>
            </a:r>
            <a:r>
              <a:rPr kumimoji="1" lang="en-US" altLang="ja-JP" dirty="0"/>
              <a:t>Raspberry Pi OS(32-bit)</a:t>
            </a:r>
            <a:r>
              <a:rPr kumimoji="1" lang="ja-JP" altLang="en-US" dirty="0"/>
              <a:t>をインストールする。</a:t>
            </a:r>
            <a:endParaRPr kumimoji="1" lang="en-US" altLang="ja-JP" dirty="0"/>
          </a:p>
          <a:p>
            <a:r>
              <a:rPr kumimoji="1" lang="ja-JP" altLang="en-US" dirty="0"/>
              <a:t>今回は</a:t>
            </a:r>
            <a:r>
              <a:rPr kumimoji="1" lang="en-US" altLang="ja-JP" dirty="0"/>
              <a:t>Grove base HAT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を使用する関係上 </a:t>
            </a:r>
            <a:r>
              <a:rPr kumimoji="1" lang="en-US" altLang="ja-JP" baseline="0" dirty="0"/>
              <a:t>OS</a:t>
            </a:r>
            <a:r>
              <a:rPr kumimoji="1" lang="ja-JP" altLang="en-US" baseline="0" dirty="0"/>
              <a:t>が</a:t>
            </a:r>
            <a:r>
              <a:rPr kumimoji="1" lang="en-US" altLang="ja-JP" baseline="0" dirty="0"/>
              <a:t>Buster</a:t>
            </a:r>
            <a:r>
              <a:rPr kumimoji="1" lang="ja-JP" altLang="en-US" baseline="0" dirty="0"/>
              <a:t>系列でなくてはならないため、</a:t>
            </a:r>
            <a:endParaRPr kumimoji="1" lang="en-US" altLang="ja-JP" baseline="0" dirty="0"/>
          </a:p>
          <a:p>
            <a:r>
              <a:rPr kumimoji="1" lang="en-US" altLang="ja-JP" baseline="0" dirty="0"/>
              <a:t>Bullseye</a:t>
            </a:r>
            <a:r>
              <a:rPr kumimoji="1" lang="ja-JP" altLang="en-US" baseline="0" dirty="0"/>
              <a:t>系列である最新版は使えない。</a:t>
            </a:r>
            <a:endParaRPr kumimoji="1" lang="en-US" altLang="ja-JP" baseline="0" dirty="0"/>
          </a:p>
          <a:p>
            <a:endParaRPr kumimoji="1" lang="en-US" altLang="ja-JP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>
                <a:solidFill>
                  <a:srgbClr val="FF0000"/>
                </a:solidFill>
              </a:rPr>
              <a:t>ストレージを選ぶときは他の記録媒体を外すことを推奨</a:t>
            </a:r>
            <a:endParaRPr lang="en-US" altLang="ja-JP" sz="1200" dirty="0">
              <a:solidFill>
                <a:srgbClr val="FF0000"/>
              </a:solidFill>
            </a:endParaRPr>
          </a:p>
          <a:p>
            <a:r>
              <a:rPr kumimoji="1" lang="ja-JP" altLang="en-US" baseline="0" dirty="0"/>
              <a:t>➡誤って訓練用の</a:t>
            </a:r>
            <a:r>
              <a:rPr kumimoji="1" lang="en-US" altLang="ja-JP" baseline="0" dirty="0"/>
              <a:t>USB</a:t>
            </a:r>
            <a:r>
              <a:rPr kumimoji="1" lang="ja-JP" altLang="en-US" baseline="0" dirty="0"/>
              <a:t>などに書き込んでしまうとそのデータがすべて削除されるため。</a:t>
            </a:r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EABDD-C8B7-4372-A2E4-27F98FB93C4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108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分くらい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EABDD-C8B7-4372-A2E4-27F98FB93C4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13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とりあえず</a:t>
            </a:r>
            <a:r>
              <a:rPr kumimoji="1" lang="en-US" altLang="ja-JP" dirty="0" err="1"/>
              <a:t>rp</a:t>
            </a:r>
            <a:r>
              <a:rPr kumimoji="1" lang="ja-JP" altLang="en-US" dirty="0"/>
              <a:t>に設定</a:t>
            </a:r>
            <a:endParaRPr kumimoji="1" lang="en-US" altLang="ja-JP" dirty="0"/>
          </a:p>
          <a:p>
            <a:r>
              <a:rPr kumimoji="1" lang="ja-JP" altLang="en-US" dirty="0"/>
              <a:t>ソフトウェア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53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SSL</a:t>
            </a:r>
            <a:r>
              <a:rPr kumimoji="1" lang="ja-JP" altLang="en-US" dirty="0"/>
              <a:t>　情報を暗号化し、インターネット経由で通信する際に使用するプロトコル</a:t>
            </a:r>
            <a:endParaRPr kumimoji="1" lang="en-US" altLang="ja-JP" dirty="0"/>
          </a:p>
          <a:p>
            <a:r>
              <a:rPr kumimoji="1" lang="ja-JP" altLang="en-US" dirty="0"/>
              <a:t>↑と混同されやすい。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41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Pln64gHF@b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0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新しいソフトウェアを入れる際は基本やる。</a:t>
            </a:r>
            <a:endParaRPr lang="en-US" altLang="ja-JP" dirty="0"/>
          </a:p>
          <a:p>
            <a:r>
              <a:rPr kumimoji="1" lang="ja-JP" altLang="en-US" dirty="0"/>
              <a:t>今後特に明記がない場合は</a:t>
            </a:r>
            <a:r>
              <a:rPr kumimoji="1" lang="en-US" altLang="ja-JP" dirty="0"/>
              <a:t>y/N</a:t>
            </a:r>
            <a:r>
              <a:rPr kumimoji="1" lang="ja-JP" altLang="en-US" dirty="0"/>
              <a:t>の選択肢は</a:t>
            </a:r>
            <a:r>
              <a:rPr kumimoji="1" lang="en-US" altLang="ja-JP" dirty="0"/>
              <a:t>y</a:t>
            </a:r>
            <a:r>
              <a:rPr kumimoji="1" lang="ja-JP" altLang="en-US" dirty="0"/>
              <a:t>を選択する。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34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最新版には最初からインストールされている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38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chromium</a:t>
            </a:r>
            <a:r>
              <a:rPr kumimoji="1" lang="ja-JP" altLang="en-US" dirty="0"/>
              <a:t>は日本語入力が対応していない。</a:t>
            </a:r>
            <a:r>
              <a:rPr kumimoji="1" lang="en-US" altLang="ja-JP" dirty="0" err="1"/>
              <a:t>firefox</a:t>
            </a:r>
            <a:r>
              <a:rPr kumimoji="1" lang="ja-JP" altLang="en-US" dirty="0"/>
              <a:t>で確認する。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dirty="0" err="1"/>
              <a:t>Mozc</a:t>
            </a:r>
            <a:r>
              <a:rPr lang="ja-JP" altLang="en-US" dirty="0"/>
              <a:t>（</a:t>
            </a:r>
            <a:r>
              <a:rPr kumimoji="1" lang="ja-JP" altLang="en-US" dirty="0"/>
              <a:t>日本語入力システム</a:t>
            </a:r>
            <a:r>
              <a:rPr lang="ja-JP" altLang="en-US" dirty="0"/>
              <a:t>）</a:t>
            </a:r>
            <a:r>
              <a:rPr kumimoji="1" lang="ja-JP" altLang="en-US" dirty="0"/>
              <a:t>をインストールして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lang="ja-JP" altLang="en-US" dirty="0"/>
              <a:t>日本語入力ができるか確認する。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4A46F-0F11-4E5B-91EE-47C56C7B7A7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2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0000" cap="none" spc="8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0EAB61-F494-49C4-8D0F-6366D0243EE7}" type="datetime1">
              <a:rPr kumimoji="1" lang="ja-JP" altLang="en-US" smtClean="0"/>
              <a:t>2024/5/28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0400" y="0"/>
            <a:ext cx="1371600" cy="874800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48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09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5C15-7736-43DD-B1EF-6B4952F89CA0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5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eaVert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8EFD-BCBC-4CFB-B07E-90D382196AE9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 cap="none" baseline="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C2F8-A07B-42E1-833F-8958A227F2B8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3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 i="0" cap="none" spc="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9782AC-FF04-4531-8D9E-B3BD73298E86}" type="datetime1">
              <a:rPr kumimoji="1" lang="ja-JP" altLang="en-US" smtClean="0"/>
              <a:t>2024/5/28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0400" y="0"/>
            <a:ext cx="1371600" cy="87480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7188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9E65-C9AF-42C9-950C-2571E0003500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1314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1E5D-C7E1-486C-AD91-85931C1F625C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7795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695F-03EA-45E4-9971-885B2DC034DC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35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5E89-2526-4A06-9BCC-EFED7529C95C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85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B8076C1-A306-452A-AE46-7B2ED21D10E0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995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4DB807D-92BF-4B8F-98EC-2BA080D3830B}" type="datetime1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A94AD81-C81A-455B-A87B-15031EE158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5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プレースホルダー 6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49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1200151"/>
            <a:ext cx="10178322" cy="4679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</a:lstStyle>
          <a:p>
            <a:fld id="{C44EFB7B-1C87-4989-AF0A-03781D6C8F59}" type="datetime1">
              <a:rPr lang="ja-JP" altLang="en-US" smtClean="0"/>
              <a:pPr/>
              <a:t>2024/5/28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20400" y="-1"/>
            <a:ext cx="1371600" cy="87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</a:lstStyle>
          <a:p>
            <a:fld id="{5A94AD81-C81A-455B-A87B-15031EE1584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957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3200" kern="120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2400" kern="120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Tahoma" panose="020B0604030504040204" pitchFamily="34" charset="0"/>
          <a:ea typeface="UD デジタル 教科書体 NK-R" panose="02020400000000000000" pitchFamily="18" charset="-128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gle/mozc/blob/master/src/data/images/product_icon_32bpp-128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9600" dirty="0" err="1"/>
              <a:t>IoT</a:t>
            </a:r>
            <a:r>
              <a:rPr lang="en-US" altLang="ja-JP" sz="9600" dirty="0"/>
              <a:t/>
            </a:r>
            <a:br>
              <a:rPr lang="en-US" altLang="ja-JP" sz="9600" dirty="0"/>
            </a:br>
            <a:r>
              <a:rPr lang="ja-JP" altLang="en-US" sz="9600" dirty="0"/>
              <a:t>システム開発</a:t>
            </a:r>
            <a:r>
              <a:rPr lang="en-US" altLang="ja-JP" sz="9600" dirty="0"/>
              <a:t/>
            </a:r>
            <a:br>
              <a:rPr lang="en-US" altLang="ja-JP" sz="9600" dirty="0"/>
            </a:br>
            <a:r>
              <a:rPr lang="ja-JP" altLang="en-US" sz="9600" dirty="0"/>
              <a:t>技術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3600" dirty="0"/>
              <a:t>開発環境構築編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123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アカウント</a:t>
            </a:r>
            <a:r>
              <a:rPr kumimoji="1" lang="ja-JP" altLang="en-US" dirty="0"/>
              <a:t>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0843" y="4661366"/>
            <a:ext cx="11710736" cy="2145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初期設定では</a:t>
            </a:r>
            <a:r>
              <a:rPr lang="en-US" altLang="ja-JP" dirty="0" err="1"/>
              <a:t>user:pi</a:t>
            </a:r>
            <a:r>
              <a:rPr lang="en-US" altLang="ja-JP" dirty="0"/>
              <a:t>, </a:t>
            </a:r>
            <a:r>
              <a:rPr lang="en-US" altLang="ja-JP" dirty="0" err="1"/>
              <a:t>password:raspberry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となっている。一部機能</a:t>
            </a:r>
            <a:r>
              <a:rPr lang="en-US" altLang="ja-JP" dirty="0"/>
              <a:t>(SSH</a:t>
            </a:r>
            <a:r>
              <a:rPr lang="ja-JP" altLang="en-US" dirty="0"/>
              <a:t>等</a:t>
            </a:r>
            <a:r>
              <a:rPr lang="en-US" altLang="ja-JP" dirty="0"/>
              <a:t>)</a:t>
            </a:r>
            <a:r>
              <a:rPr lang="ja-JP" altLang="en-US" dirty="0"/>
              <a:t>において初期設定の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ユーザー</a:t>
            </a:r>
            <a:r>
              <a:rPr lang="en-US" altLang="ja-JP" dirty="0"/>
              <a:t>ID</a:t>
            </a:r>
            <a:r>
              <a:rPr lang="ja-JP" altLang="en-US" dirty="0"/>
              <a:t>とパスワードは使用できないため変更する。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2" t="36239" r="36859" b="35898"/>
          <a:stretch/>
        </p:blipFill>
        <p:spPr>
          <a:xfrm>
            <a:off x="3557953" y="1093235"/>
            <a:ext cx="5076093" cy="334981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653337" y="3966614"/>
            <a:ext cx="857618" cy="370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5998" y="2397216"/>
            <a:ext cx="2538047" cy="850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510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TIPS:</a:t>
            </a:r>
            <a:r>
              <a:rPr lang="ja-JP" altLang="en-US" dirty="0"/>
              <a:t> </a:t>
            </a:r>
            <a:r>
              <a:rPr lang="en-US" altLang="ja-JP" dirty="0"/>
              <a:t>SSH(Secure Shell)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2276" y="1200150"/>
            <a:ext cx="10927724" cy="2843815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ネットワーク経由で他のコンピュータに接続し、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/>
              <a:t>操作する仕組みのこと。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通信内容は全て暗号化される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90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Wi-Fi</a:t>
            </a:r>
            <a:r>
              <a:rPr lang="ja-JP" altLang="en-US" dirty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85446" y="5345723"/>
            <a:ext cx="10621108" cy="141849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/>
              <a:t>PolytechCenter</a:t>
            </a:r>
            <a:r>
              <a:rPr kumimoji="1" lang="en-US" altLang="ja-JP" dirty="0"/>
              <a:t>-Wireless </a:t>
            </a:r>
            <a:r>
              <a:rPr kumimoji="1" lang="ja-JP" altLang="en-US" dirty="0"/>
              <a:t>を選択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6" t="36410" r="36756" b="35897"/>
          <a:stretch/>
        </p:blipFill>
        <p:spPr>
          <a:xfrm>
            <a:off x="2825261" y="874914"/>
            <a:ext cx="6247476" cy="411480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905323" y="2438861"/>
            <a:ext cx="6051108" cy="468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794846" y="4373169"/>
            <a:ext cx="1161585" cy="468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8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ソフトウェアのアップデート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9232" y="5298830"/>
            <a:ext cx="10796954" cy="1371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インストールした</a:t>
            </a:r>
            <a:r>
              <a:rPr lang="en-US" altLang="ja-JP" dirty="0"/>
              <a:t>OS</a:t>
            </a:r>
            <a:r>
              <a:rPr lang="ja-JP" altLang="en-US" dirty="0"/>
              <a:t>・アプリケーションにアップデートが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ないかを確認し必要があればアップデートする。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3" t="36581" r="36752" b="36068"/>
          <a:stretch/>
        </p:blipFill>
        <p:spPr>
          <a:xfrm>
            <a:off x="3094892" y="1137138"/>
            <a:ext cx="5791199" cy="37820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37232" y="4396153"/>
            <a:ext cx="1008184" cy="410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79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再起動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2355" y="5784869"/>
            <a:ext cx="10541738" cy="1073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今まで行った設定を反映させるため再起動を行う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4" t="36069" r="36938" b="35897"/>
          <a:stretch/>
        </p:blipFill>
        <p:spPr>
          <a:xfrm>
            <a:off x="3313059" y="1214883"/>
            <a:ext cx="5565882" cy="373966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784124" y="4419600"/>
            <a:ext cx="949568" cy="410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047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cap="none" dirty="0" err="1"/>
              <a:t>RPi</a:t>
            </a:r>
            <a:r>
              <a:rPr kumimoji="1" lang="ja-JP" altLang="en-US" cap="none" dirty="0"/>
              <a:t>の設定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613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RPi</a:t>
            </a:r>
            <a:r>
              <a:rPr kumimoji="1" lang="ja-JP" altLang="en-US" dirty="0"/>
              <a:t>の設定画面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0985" y="5978768"/>
            <a:ext cx="11254153" cy="6745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ラズベリーマーク　➡　設定　➡　</a:t>
            </a:r>
            <a:r>
              <a:rPr lang="en-US" altLang="ja-JP" dirty="0"/>
              <a:t>Raspberry Pi </a:t>
            </a:r>
            <a:r>
              <a:rPr lang="ja-JP" altLang="en-US" dirty="0"/>
              <a:t>の設定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5" b="40363"/>
          <a:stretch/>
        </p:blipFill>
        <p:spPr>
          <a:xfrm>
            <a:off x="3008141" y="874914"/>
            <a:ext cx="6339840" cy="49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インターフェ</a:t>
            </a:r>
            <a:r>
              <a:rPr lang="ja-JP" altLang="en-US" dirty="0"/>
              <a:t>イ</a:t>
            </a:r>
            <a:r>
              <a:rPr kumimoji="1" lang="ja-JP" altLang="en-US" dirty="0"/>
              <a:t>ス設定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51678" y="5509846"/>
            <a:ext cx="10178322" cy="1266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実習で使用するインターフェイスを有効にする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再起動を求められるので再起動する。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33" y="873969"/>
            <a:ext cx="8933333" cy="4800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817078" y="2157046"/>
            <a:ext cx="6342184" cy="363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817078" y="2910553"/>
            <a:ext cx="6342184" cy="688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17078" y="4595446"/>
            <a:ext cx="6342184" cy="363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82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cap="none"/>
              <a:t>開発環境構築</a:t>
            </a:r>
            <a:endParaRPr kumimoji="1" lang="ja-JP" altLang="en-US" cap="none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748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下準備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6401" y="4705005"/>
            <a:ext cx="11404600" cy="2028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①ターミナルを起動する。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②インストール可能なパッケージ一覧を更新する。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③パッケージ一覧をもとにソフトウェアを更新・導入する。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70" b="84485"/>
          <a:stretch/>
        </p:blipFill>
        <p:spPr>
          <a:xfrm>
            <a:off x="248849" y="1347184"/>
            <a:ext cx="4488177" cy="24138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11" b="82713"/>
          <a:stretch/>
        </p:blipFill>
        <p:spPr>
          <a:xfrm>
            <a:off x="4820790" y="1347184"/>
            <a:ext cx="7193214" cy="12900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3" b="91273"/>
          <a:stretch/>
        </p:blipFill>
        <p:spPr>
          <a:xfrm>
            <a:off x="4820790" y="2810748"/>
            <a:ext cx="7240063" cy="124586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-88899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①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68374" y="781002"/>
            <a:ext cx="81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②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37026" y="2456805"/>
            <a:ext cx="6327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8429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cap="none" dirty="0" err="1"/>
              <a:t>RPiOS</a:t>
            </a:r>
            <a:r>
              <a:rPr kumimoji="1" lang="en-US" altLang="ja-JP" cap="none" dirty="0"/>
              <a:t/>
            </a:r>
            <a:br>
              <a:rPr kumimoji="1" lang="en-US" altLang="ja-JP" cap="none" dirty="0"/>
            </a:br>
            <a:r>
              <a:rPr kumimoji="1" lang="ja-JP" altLang="en-US" cap="none" dirty="0"/>
              <a:t>インストール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55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日本語入力システム </a:t>
            </a:r>
            <a:r>
              <a:rPr kumimoji="1" lang="en-US" altLang="ja-JP" dirty="0" err="1"/>
              <a:t>Mozc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7000" y="3047999"/>
            <a:ext cx="12065000" cy="2806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err="1" smtClean="0"/>
              <a:t>RPiOS</a:t>
            </a:r>
            <a:r>
              <a:rPr lang="ja-JP" altLang="en-US" dirty="0" smtClean="0"/>
              <a:t>は日本語</a:t>
            </a:r>
            <a:r>
              <a:rPr lang="ja-JP" altLang="en-US" dirty="0"/>
              <a:t>入力が対応して</a:t>
            </a:r>
            <a:r>
              <a:rPr lang="ja-JP" altLang="en-US" dirty="0" smtClean="0"/>
              <a:t>いない</a:t>
            </a:r>
            <a:r>
              <a:rPr lang="ja-JP" altLang="en-US" dirty="0"/>
              <a:t>ことが</a:t>
            </a:r>
            <a:r>
              <a:rPr lang="ja-JP" altLang="en-US" dirty="0" smtClean="0"/>
              <a:t>ある。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その場合、日本語</a:t>
            </a:r>
            <a:r>
              <a:rPr lang="ja-JP" altLang="en-US" dirty="0"/>
              <a:t>入力システムをインストールする必要がある。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>
                <a:solidFill>
                  <a:srgbClr val="FF0000"/>
                </a:solidFill>
              </a:rPr>
              <a:t>Mozc</a:t>
            </a:r>
            <a:r>
              <a:rPr lang="ja-JP" altLang="en-US" dirty="0"/>
              <a:t>：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Google</a:t>
            </a:r>
            <a:r>
              <a:rPr lang="ja-JP" altLang="en-US" dirty="0" err="1"/>
              <a:t>が提</a:t>
            </a:r>
            <a:r>
              <a:rPr lang="ja-JP" altLang="en-US" dirty="0"/>
              <a:t>供する</a:t>
            </a:r>
            <a:r>
              <a:rPr lang="en-US" altLang="ja-JP" dirty="0"/>
              <a:t>Google</a:t>
            </a:r>
            <a:r>
              <a:rPr lang="ja-JP" altLang="en-US" dirty="0"/>
              <a:t>日本語入力のオープンソース版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1026" name="Picture 2" descr="product_icon_32bpp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332" y="1055788"/>
            <a:ext cx="1811336" cy="18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975100" y="6550223"/>
            <a:ext cx="831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rPr>
              <a:t>画像出典：</a:t>
            </a:r>
            <a:r>
              <a:rPr lang="en-US" altLang="ja-JP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https://github.com/google/mozc/blob/master/src/data/images/product_icon_32bpp-128.png</a:t>
            </a:r>
            <a:endParaRPr kumimoji="1" lang="ja-JP" altLang="en-US" sz="1400" dirty="0">
              <a:latin typeface="Tahoma" panose="020B0604030504040204" pitchFamily="34" charset="0"/>
              <a:ea typeface="UD デジタル 教科書体 NK-R" panose="02020400000000000000" pitchFamily="18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1025233" y="874914"/>
            <a:ext cx="9420029" cy="184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Mozc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2030" y="5334000"/>
            <a:ext cx="11055129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①ターミナルからインストールコマンドを</a:t>
            </a:r>
            <a:r>
              <a:rPr kumimoji="1" lang="ja-JP" altLang="en-US" dirty="0" smtClean="0"/>
              <a:t>実行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②ターミナルからコンフィグを起動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5140" y="874914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①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41" y="952779"/>
            <a:ext cx="9202417" cy="5287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41" y="1625495"/>
            <a:ext cx="7142095" cy="4143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741" y="2188190"/>
            <a:ext cx="9000217" cy="37916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41" y="3540666"/>
            <a:ext cx="7078664" cy="42593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75139" y="3399692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②</a:t>
            </a:r>
            <a:endParaRPr kumimoji="1" lang="ja-JP" altLang="en-US" sz="4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913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Mozc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2030" y="4994031"/>
            <a:ext cx="11055129" cy="1863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err="1" smtClean="0"/>
              <a:t>Mozc</a:t>
            </a:r>
            <a:r>
              <a:rPr lang="ja-JP" altLang="en-US" dirty="0" smtClean="0"/>
              <a:t>を動かす</a:t>
            </a:r>
            <a:r>
              <a:rPr lang="en-US" altLang="ja-JP" dirty="0" err="1" smtClean="0"/>
              <a:t>ibus</a:t>
            </a:r>
            <a:r>
              <a:rPr lang="ja-JP" altLang="en-US" dirty="0" smtClean="0"/>
              <a:t>が現在の設定に対応していないため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設定変更を行う</a:t>
            </a:r>
            <a:r>
              <a:rPr lang="ja-JP" altLang="en-US" dirty="0"/>
              <a:t>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r="1394" b="3255"/>
          <a:stretch/>
        </p:blipFill>
        <p:spPr>
          <a:xfrm>
            <a:off x="259008" y="874914"/>
            <a:ext cx="5817661" cy="34626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87" y="874914"/>
            <a:ext cx="5693094" cy="34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6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Mozc</a:t>
            </a:r>
            <a:r>
              <a:rPr lang="ja-JP" altLang="en-US" dirty="0"/>
              <a:t>のインストール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5" y="1824484"/>
            <a:ext cx="5758510" cy="35095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62" y="1824484"/>
            <a:ext cx="5772838" cy="35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9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の準備：ダウンロード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2571" y="4190777"/>
            <a:ext cx="11718014" cy="2570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dirty="0"/>
              <a:t>Grove</a:t>
            </a:r>
            <a:r>
              <a:rPr kumimoji="1" lang="ja-JP" altLang="en-US" dirty="0"/>
              <a:t>を動作させるためのソース群をダウンロードする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①</a:t>
            </a:r>
            <a:r>
              <a:rPr lang="en-US" altLang="ja-JP" dirty="0" err="1"/>
              <a:t>Seeed</a:t>
            </a:r>
            <a:r>
              <a:rPr lang="en-US" altLang="ja-JP" dirty="0"/>
              <a:t> Studio Wiki</a:t>
            </a:r>
            <a:r>
              <a:rPr lang="ja-JP" altLang="en-US" dirty="0"/>
              <a:t>　にアクセス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②左のメニューから </a:t>
            </a:r>
            <a:r>
              <a:rPr kumimoji="1" lang="en-US" altLang="ja-JP" dirty="0"/>
              <a:t>Popular Platform </a:t>
            </a:r>
            <a:r>
              <a:rPr kumimoji="1" lang="ja-JP" altLang="en-US" dirty="0"/>
              <a:t>➡ </a:t>
            </a:r>
            <a:r>
              <a:rPr kumimoji="1" lang="en-US" altLang="ja-JP" dirty="0"/>
              <a:t>Raspberry Pi</a:t>
            </a:r>
            <a:br>
              <a:rPr kumimoji="1" lang="en-US" altLang="ja-JP" dirty="0"/>
            </a:br>
            <a:r>
              <a:rPr kumimoji="1" lang="ja-JP" altLang="en-US" dirty="0"/>
              <a:t>　　➡ </a:t>
            </a:r>
            <a:r>
              <a:rPr lang="en-US" altLang="ja-JP" dirty="0" err="1"/>
              <a:t>PiHAT</a:t>
            </a:r>
            <a:r>
              <a:rPr lang="en-US" altLang="ja-JP" dirty="0"/>
              <a:t> </a:t>
            </a:r>
            <a:r>
              <a:rPr kumimoji="1" lang="ja-JP" altLang="en-US" dirty="0"/>
              <a:t>➡ </a:t>
            </a:r>
            <a:r>
              <a:rPr kumimoji="1" lang="en-US" altLang="ja-JP" dirty="0"/>
              <a:t>Grove Base Hat for Raspberry Pi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1322"/>
          <a:stretch/>
        </p:blipFill>
        <p:spPr>
          <a:xfrm>
            <a:off x="0" y="1072342"/>
            <a:ext cx="7836026" cy="217885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-88899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①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405160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②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941" y="1018508"/>
            <a:ext cx="2667372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の準備：ダウンロード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4379" y="4907432"/>
            <a:ext cx="12047621" cy="184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③</a:t>
            </a:r>
            <a:r>
              <a:rPr lang="en-US" altLang="ja-JP" dirty="0"/>
              <a:t>Step by step installation</a:t>
            </a:r>
            <a:r>
              <a:rPr lang="ja-JP" altLang="en-US" dirty="0"/>
              <a:t>　のコマンド</a:t>
            </a:r>
            <a:r>
              <a:rPr lang="en-US" altLang="ja-JP" dirty="0"/>
              <a:t>(</a:t>
            </a:r>
            <a:r>
              <a:rPr lang="ja-JP" altLang="en-US" dirty="0"/>
              <a:t>赤枠部のみ</a:t>
            </a:r>
            <a:r>
              <a:rPr lang="en-US" altLang="ja-JP" dirty="0"/>
              <a:t>)</a:t>
            </a:r>
            <a:r>
              <a:rPr lang="ja-JP" altLang="en-US" dirty="0"/>
              <a:t>をコピー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④ターミナルを起動しコピーしたコマンドを実行する。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70026"/>
            <a:ext cx="9526329" cy="35723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620253" y="3176337"/>
            <a:ext cx="4235115" cy="513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34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の準備：ダウンロード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7569" y="3083434"/>
            <a:ext cx="12004431" cy="3434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⑤⑥画像の通りコマンドを打つ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(WARNING</a:t>
            </a:r>
            <a:r>
              <a:rPr lang="ja-JP" altLang="en-US" dirty="0"/>
              <a:t>が出ますが問題ありません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pip</a:t>
            </a:r>
            <a:r>
              <a:rPr kumimoji="1" lang="ja-JP" altLang="en-US" dirty="0"/>
              <a:t>コマンド</a:t>
            </a:r>
            <a:r>
              <a:rPr lang="en-US" altLang="ja-JP" dirty="0"/>
              <a:t>	</a:t>
            </a:r>
            <a:r>
              <a:rPr kumimoji="1" lang="ja-JP" altLang="en-US" dirty="0"/>
              <a:t>➡ 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で書かれたパッケージを管理する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--break-system-packages	</a:t>
            </a:r>
            <a:r>
              <a:rPr kumimoji="1" lang="ja-JP" altLang="en-US" dirty="0"/>
              <a:t>➡</a:t>
            </a:r>
            <a:r>
              <a:rPr lang="ja-JP" altLang="en-US" dirty="0"/>
              <a:t>パッケージの強制インストール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940" r="55122" b="46325"/>
          <a:stretch/>
        </p:blipFill>
        <p:spPr>
          <a:xfrm>
            <a:off x="631192" y="2162099"/>
            <a:ext cx="11560808" cy="440348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679939" y="1009004"/>
            <a:ext cx="11367205" cy="440348"/>
            <a:chOff x="631192" y="1941926"/>
            <a:chExt cx="11367205" cy="44034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0940" r="77400" b="46325"/>
            <a:stretch/>
          </p:blipFill>
          <p:spPr>
            <a:xfrm>
              <a:off x="631192" y="1941926"/>
              <a:ext cx="5821996" cy="440348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6" t="50940" r="55122" b="46325"/>
            <a:stretch/>
          </p:blipFill>
          <p:spPr>
            <a:xfrm>
              <a:off x="6570418" y="1941926"/>
              <a:ext cx="5427979" cy="440348"/>
            </a:xfrm>
            <a:prstGeom prst="rect">
              <a:avLst/>
            </a:prstGeom>
          </p:spPr>
        </p:pic>
      </p:grp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0" y="943127"/>
            <a:ext cx="679939" cy="645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32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⑤</a:t>
            </a:r>
            <a:endParaRPr lang="en-US" altLang="ja-JP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0" y="2059675"/>
            <a:ext cx="679939" cy="6451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32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⑥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551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Node-Red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3199" y="5016500"/>
            <a:ext cx="11772901" cy="14986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①</a:t>
            </a:r>
            <a:r>
              <a:rPr kumimoji="1" lang="en-US" altLang="ja-JP" dirty="0"/>
              <a:t>Node-Red</a:t>
            </a:r>
            <a:r>
              <a:rPr kumimoji="1" lang="ja-JP" altLang="en-US" dirty="0"/>
              <a:t>日本ユーザー会にアクセス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②ドキュメント ➡ </a:t>
            </a:r>
            <a:r>
              <a:rPr lang="en-US" altLang="ja-JP" dirty="0"/>
              <a:t>Getting </a:t>
            </a:r>
            <a:r>
              <a:rPr lang="en-US" altLang="ja-JP" dirty="0" err="1"/>
              <a:t>Sarted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24074" r="72751" b="63333"/>
          <a:stretch/>
        </p:blipFill>
        <p:spPr>
          <a:xfrm>
            <a:off x="393699" y="1076730"/>
            <a:ext cx="3276601" cy="1587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9074" r="20249" b="52037"/>
          <a:stretch/>
        </p:blipFill>
        <p:spPr>
          <a:xfrm>
            <a:off x="4247134" y="1076730"/>
            <a:ext cx="7728966" cy="301128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-88899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①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33670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②</a:t>
            </a:r>
            <a:endParaRPr kumimoji="1" lang="ja-JP" altLang="en-US" sz="4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759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Node-Red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3199" y="4216400"/>
            <a:ext cx="11772901" cy="14986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③</a:t>
            </a:r>
            <a:r>
              <a:rPr kumimoji="1" lang="en-US" altLang="ja-JP" dirty="0"/>
              <a:t>Raspberry Pi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④開いたページにある</a:t>
            </a:r>
            <a:r>
              <a:rPr lang="en-US" altLang="ja-JP" dirty="0"/>
              <a:t>bash~</a:t>
            </a:r>
            <a:r>
              <a:rPr lang="ja-JP" altLang="en-US" dirty="0"/>
              <a:t>のコマンドをコピー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88899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③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8" t="37037" r="43488" b="39630"/>
          <a:stretch/>
        </p:blipFill>
        <p:spPr>
          <a:xfrm>
            <a:off x="561195" y="1345506"/>
            <a:ext cx="2661488" cy="25025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0" t="56852" r="4194" b="26111"/>
          <a:stretch/>
        </p:blipFill>
        <p:spPr>
          <a:xfrm>
            <a:off x="3583297" y="1345506"/>
            <a:ext cx="8392803" cy="145138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222683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67954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Node-Red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3199" y="5448300"/>
            <a:ext cx="11772901" cy="140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⑤ターミナルに貼り付けて実行</a:t>
            </a:r>
            <a:r>
              <a:rPr kumimoji="1" lang="en-US" altLang="ja-JP" dirty="0"/>
              <a:t>(</a:t>
            </a:r>
            <a:r>
              <a:rPr kumimoji="1" lang="ja-JP" altLang="en-US" dirty="0"/>
              <a:t>その後の選択肢は</a:t>
            </a:r>
            <a:r>
              <a:rPr lang="ja-JP" altLang="en-US" dirty="0"/>
              <a:t>２回</a:t>
            </a:r>
            <a:r>
              <a:rPr kumimoji="1" lang="en-US" altLang="ja-JP" dirty="0"/>
              <a:t>y)</a:t>
            </a:r>
          </a:p>
          <a:p>
            <a:pPr marL="0" indent="0">
              <a:buNone/>
            </a:pPr>
            <a:r>
              <a:rPr lang="ja-JP" altLang="en-US" dirty="0"/>
              <a:t>⑥インストール完了後の選択肢は</a:t>
            </a:r>
            <a:r>
              <a:rPr lang="en-US" altLang="ja-JP" dirty="0"/>
              <a:t>N</a:t>
            </a:r>
            <a:r>
              <a:rPr lang="ja-JP" altLang="en-US" dirty="0"/>
              <a:t>を選択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791531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⑤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" b="58540"/>
          <a:stretch/>
        </p:blipFill>
        <p:spPr>
          <a:xfrm>
            <a:off x="681714" y="990601"/>
            <a:ext cx="10828571" cy="27177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4" y="4284019"/>
            <a:ext cx="10524530" cy="80647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0" y="4115912"/>
            <a:ext cx="65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57953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RPi</a:t>
            </a:r>
            <a:r>
              <a:rPr lang="ja-JP" altLang="en-US" dirty="0"/>
              <a:t> </a:t>
            </a:r>
            <a:r>
              <a:rPr lang="en-US" altLang="ja-JP" dirty="0"/>
              <a:t>OS</a:t>
            </a:r>
            <a:r>
              <a:rPr lang="ja-JP" altLang="en-US" dirty="0"/>
              <a:t>インストール手順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6095" y="5049037"/>
            <a:ext cx="11105004" cy="1808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ja-JP" dirty="0"/>
              <a:t>SD</a:t>
            </a:r>
            <a:r>
              <a:rPr kumimoji="1" lang="ja-JP" altLang="en-US" dirty="0"/>
              <a:t>カードに</a:t>
            </a:r>
            <a:r>
              <a:rPr kumimoji="1" lang="en-US" altLang="ja-JP" dirty="0" err="1"/>
              <a:t>RPiOS</a:t>
            </a:r>
            <a:r>
              <a:rPr kumimoji="1" lang="ja-JP" altLang="en-US" dirty="0"/>
              <a:t>をインストールするためのソフトウェア</a:t>
            </a:r>
            <a:endParaRPr kumimoji="1"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dirty="0"/>
              <a:t>Raspberry Pi Imager</a:t>
            </a:r>
            <a:r>
              <a:rPr lang="ja-JP" altLang="en-US" dirty="0"/>
              <a:t>　をダウンロードする。</a:t>
            </a: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dirty="0"/>
              <a:t>(</a:t>
            </a:r>
            <a:r>
              <a:rPr lang="en-US" altLang="ja-JP" dirty="0">
                <a:hlinkClick r:id="rId2"/>
              </a:rPr>
              <a:t>https://www.raspberrypi.com/software/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3479441" y="874914"/>
            <a:ext cx="4827277" cy="4174123"/>
            <a:chOff x="3479441" y="874914"/>
            <a:chExt cx="4827277" cy="4174123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441" y="874914"/>
              <a:ext cx="4827277" cy="4174123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3874294" y="4186238"/>
              <a:ext cx="1000126" cy="2262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89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失敗する場合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9969" y="4372708"/>
            <a:ext cx="11629293" cy="215165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Node.JS</a:t>
            </a:r>
            <a:r>
              <a:rPr kumimoji="1" lang="ja-JP" altLang="en-US" dirty="0"/>
              <a:t>のバージョンの問題。</a:t>
            </a:r>
            <a:r>
              <a:rPr kumimoji="1" lang="en-US" altLang="ja-JP" dirty="0"/>
              <a:t>Node-Red</a:t>
            </a:r>
            <a:r>
              <a:rPr kumimoji="1" lang="ja-JP" altLang="en-US" dirty="0"/>
              <a:t>は</a:t>
            </a:r>
            <a:r>
              <a:rPr kumimoji="1" lang="en-US" altLang="ja-JP" dirty="0"/>
              <a:t>Node.JS</a:t>
            </a:r>
            <a:r>
              <a:rPr kumimoji="1" lang="ja-JP" altLang="en-US" dirty="0"/>
              <a:t>が入って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いなければ適切なバージョンを自動インストールするので、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現行の</a:t>
            </a:r>
            <a:r>
              <a:rPr kumimoji="1" lang="en-US" altLang="ja-JP" dirty="0"/>
              <a:t>Node.JS</a:t>
            </a:r>
            <a:r>
              <a:rPr kumimoji="1" lang="ja-JP" altLang="en-US" dirty="0"/>
              <a:t>を削除してから</a:t>
            </a:r>
            <a:r>
              <a:rPr kumimoji="1" lang="ja-JP" altLang="en-US" dirty="0" smtClean="0"/>
              <a:t>スライド</a:t>
            </a:r>
            <a:r>
              <a:rPr kumimoji="1" lang="en-US" altLang="ja-JP" smtClean="0"/>
              <a:t>32</a:t>
            </a:r>
            <a:r>
              <a:rPr kumimoji="1" lang="ja-JP" altLang="en-US" smtClean="0"/>
              <a:t>を</a:t>
            </a:r>
            <a:r>
              <a:rPr kumimoji="1" lang="ja-JP" altLang="en-US" dirty="0"/>
              <a:t>再度実行する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7" b="86103"/>
          <a:stretch/>
        </p:blipFill>
        <p:spPr>
          <a:xfrm>
            <a:off x="883001" y="1677681"/>
            <a:ext cx="10425997" cy="14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RPi</a:t>
            </a:r>
            <a:r>
              <a:rPr lang="ja-JP" altLang="en-US" dirty="0"/>
              <a:t> </a:t>
            </a:r>
            <a:r>
              <a:rPr lang="en-US" altLang="ja-JP" dirty="0"/>
              <a:t>OS</a:t>
            </a:r>
            <a:r>
              <a:rPr lang="ja-JP" altLang="en-US" dirty="0"/>
              <a:t>インストール手順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92538" y="4635500"/>
            <a:ext cx="10880361" cy="202685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ダウンロードしたファイルを起動</a:t>
            </a:r>
            <a:r>
              <a:rPr lang="ja-JP" altLang="en-US" dirty="0"/>
              <a:t>し</a:t>
            </a:r>
            <a:r>
              <a:rPr lang="en-US" altLang="ja-JP" dirty="0"/>
              <a:t>Install</a:t>
            </a:r>
            <a:r>
              <a:rPr lang="ja-JP" altLang="en-US" dirty="0"/>
              <a:t>をクリック。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/>
              <a:t>すぐにインストールが終わる。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/>
              <a:t>そのまま</a:t>
            </a:r>
            <a:r>
              <a:rPr kumimoji="1" lang="en-US" altLang="ja-JP" dirty="0"/>
              <a:t>Finish</a:t>
            </a:r>
            <a:r>
              <a:rPr kumimoji="1" lang="ja-JP" altLang="en-US" dirty="0"/>
              <a:t>をクリック。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38" y="1300473"/>
            <a:ext cx="2723305" cy="23508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12" y="987609"/>
            <a:ext cx="3925888" cy="305259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9184480" y="3752850"/>
            <a:ext cx="642939" cy="211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63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RPi</a:t>
            </a:r>
            <a:r>
              <a:rPr lang="ja-JP" altLang="en-US" dirty="0"/>
              <a:t> </a:t>
            </a:r>
            <a:r>
              <a:rPr lang="en-US" altLang="ja-JP" dirty="0"/>
              <a:t>OS</a:t>
            </a:r>
            <a:r>
              <a:rPr lang="ja-JP" altLang="en-US" dirty="0"/>
              <a:t>インストール手順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32878" y="5305637"/>
            <a:ext cx="11716891" cy="155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使用機器を選択する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sz="3200" dirty="0"/>
              <a:t>・デバイスを選択 </a:t>
            </a:r>
            <a:r>
              <a:rPr lang="ja-JP" altLang="en-US" sz="3200" dirty="0"/>
              <a:t>➡ </a:t>
            </a:r>
            <a:r>
              <a:rPr lang="en-US" altLang="ja-JP" sz="3200" dirty="0"/>
              <a:t>Raspberry Pi 4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8" y="948656"/>
            <a:ext cx="6060519" cy="42832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068" r="41715" b="8082"/>
          <a:stretch/>
        </p:blipFill>
        <p:spPr>
          <a:xfrm>
            <a:off x="6535625" y="2293810"/>
            <a:ext cx="5414144" cy="13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RPi</a:t>
            </a:r>
            <a:r>
              <a:rPr lang="ja-JP" altLang="en-US" dirty="0"/>
              <a:t> </a:t>
            </a:r>
            <a:r>
              <a:rPr lang="en-US" altLang="ja-JP" dirty="0"/>
              <a:t>OS</a:t>
            </a:r>
            <a:r>
              <a:rPr lang="ja-JP" altLang="en-US" dirty="0"/>
              <a:t>インストール手順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37554" y="3992166"/>
            <a:ext cx="11716891" cy="2718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インストールする</a:t>
            </a:r>
            <a:r>
              <a:rPr lang="en-US" altLang="ja-JP" dirty="0"/>
              <a:t>OS</a:t>
            </a:r>
            <a:r>
              <a:rPr lang="ja-JP" altLang="en-US" dirty="0"/>
              <a:t>とインストール先を選択する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sz="3200" dirty="0"/>
              <a:t>・</a:t>
            </a:r>
            <a:r>
              <a:rPr kumimoji="1" lang="en-US" altLang="ja-JP" sz="3200" dirty="0"/>
              <a:t>OS</a:t>
            </a:r>
            <a:r>
              <a:rPr lang="ja-JP" altLang="en-US" sz="3200" dirty="0"/>
              <a:t>を選択➡</a:t>
            </a:r>
            <a:r>
              <a:rPr lang="en-US" altLang="ja-JP" sz="3200" dirty="0"/>
              <a:t>Raspberry Pi OS(</a:t>
            </a:r>
            <a:r>
              <a:rPr lang="en-US" altLang="ja-JP" sz="3200" dirty="0">
                <a:solidFill>
                  <a:srgbClr val="FF0000"/>
                </a:solidFill>
              </a:rPr>
              <a:t>64-bit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200" dirty="0"/>
              <a:t>・ストレージを選ぶ➡</a:t>
            </a:r>
            <a:r>
              <a:rPr lang="en-US" altLang="ja-JP" sz="3200" dirty="0"/>
              <a:t>Mass Storage Device USB Device </a:t>
            </a:r>
            <a:r>
              <a:rPr lang="en-US" altLang="ja-JP" sz="3200" dirty="0">
                <a:solidFill>
                  <a:srgbClr val="FF0000"/>
                </a:solidFill>
              </a:rPr>
              <a:t>63.9GB</a:t>
            </a: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ストレージを選ぶときは他の記録媒体を外すことを推奨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83" y="2711747"/>
            <a:ext cx="6953162" cy="6724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32" y="958211"/>
            <a:ext cx="4174999" cy="2950659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5001283" y="926394"/>
            <a:ext cx="6177306" cy="1430440"/>
            <a:chOff x="5001283" y="926394"/>
            <a:chExt cx="6177306" cy="1430440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283" y="964539"/>
              <a:ext cx="6177306" cy="1392295"/>
            </a:xfrm>
            <a:prstGeom prst="rect">
              <a:avLst/>
            </a:prstGeom>
          </p:spPr>
        </p:pic>
        <p:sp>
          <p:nvSpPr>
            <p:cNvPr id="9" name="正方形/長方形 8"/>
            <p:cNvSpPr/>
            <p:nvPr/>
          </p:nvSpPr>
          <p:spPr>
            <a:xfrm>
              <a:off x="7460384" y="1159485"/>
              <a:ext cx="213591" cy="16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7444509" y="1190625"/>
              <a:ext cx="92942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7296870" y="926394"/>
              <a:ext cx="540617" cy="633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</a:t>
              </a:r>
              <a:endParaRPr lang="en-US" altLang="ja-JP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32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RPi</a:t>
            </a:r>
            <a:r>
              <a:rPr lang="ja-JP" altLang="en-US" dirty="0"/>
              <a:t> </a:t>
            </a:r>
            <a:r>
              <a:rPr lang="en-US" altLang="ja-JP" dirty="0"/>
              <a:t>OS</a:t>
            </a:r>
            <a:r>
              <a:rPr lang="ja-JP" altLang="en-US" dirty="0"/>
              <a:t>インストール手順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9026" y="4724856"/>
            <a:ext cx="4259374" cy="1632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OS</a:t>
            </a:r>
            <a:r>
              <a:rPr lang="ja-JP" altLang="en-US" dirty="0"/>
              <a:t>の書き込み完了！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SD</a:t>
            </a:r>
            <a:r>
              <a:rPr lang="ja-JP" altLang="en-US" dirty="0"/>
              <a:t>カードを取り出す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541227" y="4724857"/>
            <a:ext cx="5122974" cy="1632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32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UD デジタル 教科書体 NK-R" panose="02020400000000000000" pitchFamily="18" charset="-128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選択に誤りがなければ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次へ➡いいえ➡はい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27" y="1091271"/>
            <a:ext cx="4619530" cy="326482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68" y="1091271"/>
            <a:ext cx="4619532" cy="32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cap="none" dirty="0" err="1"/>
              <a:t>RPiOS</a:t>
            </a:r>
            <a:r>
              <a:rPr kumimoji="1" lang="ja-JP" altLang="en-US" sz="8000" cap="none" dirty="0"/>
              <a:t>初期設定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369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国設定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708" y="5146430"/>
            <a:ext cx="11500337" cy="143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使用する国を設定する。</a:t>
            </a:r>
            <a:r>
              <a:rPr kumimoji="1" lang="en-US" altLang="ja-JP" dirty="0"/>
              <a:t>Country</a:t>
            </a:r>
            <a:r>
              <a:rPr kumimoji="1" lang="ja-JP" altLang="en-US" dirty="0"/>
              <a:t>を設定すれば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その国に合わせた言語・タイムゾーンが自動で選択される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AD81-C81A-455B-A87B-15031EE15849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9" t="36069" r="36752" b="36068"/>
          <a:stretch/>
        </p:blipFill>
        <p:spPr>
          <a:xfrm>
            <a:off x="3200400" y="1113692"/>
            <a:ext cx="5861538" cy="386814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52229" y="2536399"/>
            <a:ext cx="4304201" cy="370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911246" y="4478215"/>
            <a:ext cx="974847" cy="388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683730"/>
      </p:ext>
    </p:extLst>
  </p:cSld>
  <p:clrMapOvr>
    <a:masterClrMapping/>
  </p:clrMapOvr>
</p:sld>
</file>

<file path=ppt/theme/theme1.xml><?xml version="1.0" encoding="utf-8"?>
<a:theme xmlns:a="http://schemas.openxmlformats.org/drawingml/2006/main" name="sakai_base2">
  <a:themeElements>
    <a:clrScheme name="ユーザー定義 6">
      <a:dk1>
        <a:sysClr val="windowText" lastClr="000000"/>
      </a:dk1>
      <a:lt1>
        <a:sysClr val="window" lastClr="FFFFFF"/>
      </a:lt1>
      <a:dk2>
        <a:srgbClr val="0B082E"/>
      </a:dk2>
      <a:lt2>
        <a:srgbClr val="FFFFFF"/>
      </a:lt2>
      <a:accent1>
        <a:srgbClr val="FFCC66"/>
      </a:accent1>
      <a:accent2>
        <a:srgbClr val="FF9900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62B4C6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kai_base2" id="{87711540-34FF-4235-BC5B-90A6F20F0886}" vid="{6761A069-DAC2-4101-B197-92CC1F43E1F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sakai_base2</Template>
  <TotalTime>3681</TotalTime>
  <Words>571</Words>
  <Application>Microsoft Office PowerPoint</Application>
  <PresentationFormat>ワイド画面</PresentationFormat>
  <Paragraphs>158</Paragraphs>
  <Slides>30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UD デジタル 教科書体 NK-R</vt:lpstr>
      <vt:lpstr>メイリオ</vt:lpstr>
      <vt:lpstr>游ゴシック</vt:lpstr>
      <vt:lpstr>Arial</vt:lpstr>
      <vt:lpstr>Gill Sans MT</vt:lpstr>
      <vt:lpstr>Tahoma</vt:lpstr>
      <vt:lpstr>sakai_base2</vt:lpstr>
      <vt:lpstr>IoT システム開発 技術</vt:lpstr>
      <vt:lpstr>RPiOS インストール</vt:lpstr>
      <vt:lpstr>RPi OSインストール手順</vt:lpstr>
      <vt:lpstr>RPi OSインストール手順</vt:lpstr>
      <vt:lpstr>RPi OSインストール手順</vt:lpstr>
      <vt:lpstr>RPi OSインストール手順</vt:lpstr>
      <vt:lpstr>RPi OSインストール手順</vt:lpstr>
      <vt:lpstr>RPiOS初期設定</vt:lpstr>
      <vt:lpstr>国設定</vt:lpstr>
      <vt:lpstr>アカウント設定</vt:lpstr>
      <vt:lpstr>TIPS: SSH(Secure Shell)</vt:lpstr>
      <vt:lpstr>Wi-Fi設定</vt:lpstr>
      <vt:lpstr>ソフトウェアのアップデート</vt:lpstr>
      <vt:lpstr>再起動</vt:lpstr>
      <vt:lpstr>RPiの設定</vt:lpstr>
      <vt:lpstr>RPiの設定画面</vt:lpstr>
      <vt:lpstr>インターフェイス設定</vt:lpstr>
      <vt:lpstr>開発環境構築</vt:lpstr>
      <vt:lpstr>下準備</vt:lpstr>
      <vt:lpstr>日本語入力システム Mozc</vt:lpstr>
      <vt:lpstr>Mozcのインストール</vt:lpstr>
      <vt:lpstr>Mozcのインストール</vt:lpstr>
      <vt:lpstr>Mozcのインストール</vt:lpstr>
      <vt:lpstr>Groveの準備：ダウンロード</vt:lpstr>
      <vt:lpstr>Groveの準備：ダウンロード</vt:lpstr>
      <vt:lpstr>Groveの準備：ダウンロード</vt:lpstr>
      <vt:lpstr>Node-Redのインストール</vt:lpstr>
      <vt:lpstr>Node-Redのインストール</vt:lpstr>
      <vt:lpstr>Node-Redのインストール</vt:lpstr>
      <vt:lpstr>失敗する場合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システム開発 技術</dc:title>
  <dc:creator>okipoly7</dc:creator>
  <cp:lastModifiedBy>okipoly7</cp:lastModifiedBy>
  <cp:revision>70</cp:revision>
  <dcterms:created xsi:type="dcterms:W3CDTF">2023-05-22T07:51:35Z</dcterms:created>
  <dcterms:modified xsi:type="dcterms:W3CDTF">2024-05-28T03:38:33Z</dcterms:modified>
</cp:coreProperties>
</file>